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33" autoAdjust="0"/>
  </p:normalViewPr>
  <p:slideViewPr>
    <p:cSldViewPr>
      <p:cViewPr varScale="1">
        <p:scale>
          <a:sx n="65" d="100"/>
          <a:sy n="65" d="100"/>
        </p:scale>
        <p:origin x="-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B4D720-BE15-458C-A3D4-1D48EDC1B0A0}" type="datetime3">
              <a:rPr lang="da-DK"/>
              <a:pPr/>
              <a:t>08.05.2008</a:t>
            </a:fld>
            <a:endParaRPr lang="da-DK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4B63B7-E43C-4369-B402-CAA59F5A8BC3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E3955-C9E3-4788-BCB4-F616205F4831}" type="datetimeFigureOut">
              <a:rPr lang="da-DK" smtClean="0"/>
              <a:pPr/>
              <a:t>08-05-2008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34E8-4422-4F42-A62A-A045020A0AB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Dokumenter-HJA\INROPA_Docs\Presentations\Supply-net%20august%202006\MOV00118.MP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386662" cy="3500462"/>
          </a:xfrm>
        </p:spPr>
        <p:txBody>
          <a:bodyPr>
            <a:normAutofit/>
          </a:bodyPr>
          <a:lstStyle/>
          <a:p>
            <a:pPr algn="l"/>
            <a:r>
              <a:rPr lang="da-DK" sz="1600" dirty="0" err="1" smtClean="0"/>
              <a:t>Programming</a:t>
            </a:r>
            <a:r>
              <a:rPr lang="da-DK" sz="1600" dirty="0" smtClean="0"/>
              <a:t> of </a:t>
            </a:r>
            <a:r>
              <a:rPr lang="da-DK" sz="1600" dirty="0" err="1" smtClean="0"/>
              <a:t>paint</a:t>
            </a:r>
            <a:r>
              <a:rPr lang="da-DK" sz="1600" dirty="0" smtClean="0"/>
              <a:t> robots </a:t>
            </a:r>
            <a:r>
              <a:rPr lang="da-DK" sz="1600" dirty="0" err="1" smtClean="0"/>
              <a:t>should</a:t>
            </a:r>
            <a:r>
              <a:rPr lang="da-DK" sz="1600" dirty="0" smtClean="0"/>
              <a:t> </a:t>
            </a:r>
            <a:r>
              <a:rPr lang="da-DK" sz="1600" dirty="0" err="1" smtClean="0"/>
              <a:t>be</a:t>
            </a:r>
            <a:r>
              <a:rPr lang="da-DK" sz="1600" dirty="0" smtClean="0"/>
              <a:t> </a:t>
            </a:r>
            <a:r>
              <a:rPr lang="da-DK" sz="1600" dirty="0" err="1" smtClean="0"/>
              <a:t>automatic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 err="1" smtClean="0"/>
              <a:t>Programming</a:t>
            </a:r>
            <a:r>
              <a:rPr lang="da-DK" sz="1600" dirty="0" smtClean="0"/>
              <a:t> of Paint Robots </a:t>
            </a:r>
            <a:r>
              <a:rPr lang="da-DK" sz="1600" dirty="0" err="1" smtClean="0"/>
              <a:t>should</a:t>
            </a:r>
            <a:r>
              <a:rPr lang="da-DK" sz="1600" dirty="0" smtClean="0"/>
              <a:t> not stop the </a:t>
            </a:r>
            <a:r>
              <a:rPr lang="da-DK" sz="1600" dirty="0" err="1" smtClean="0"/>
              <a:t>work</a:t>
            </a:r>
            <a:r>
              <a:rPr lang="da-DK" sz="1600" dirty="0" smtClean="0"/>
              <a:t> of the robot</a:t>
            </a:r>
            <a:br>
              <a:rPr lang="da-DK" sz="1600" dirty="0" smtClean="0"/>
            </a:br>
            <a:r>
              <a:rPr lang="da-DK" sz="1600" dirty="0"/>
              <a:t/>
            </a:r>
            <a:br>
              <a:rPr lang="da-DK" sz="1600" dirty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err="1" smtClean="0"/>
              <a:t>Consequenses</a:t>
            </a:r>
            <a:r>
              <a:rPr lang="da-DK" sz="1600" dirty="0" smtClean="0"/>
              <a:t>: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err="1" smtClean="0"/>
              <a:t>Off</a:t>
            </a:r>
            <a:r>
              <a:rPr lang="da-DK" sz="1600" dirty="0" smtClean="0"/>
              <a:t> line </a:t>
            </a:r>
            <a:r>
              <a:rPr lang="da-DK" sz="1600" dirty="0" err="1" smtClean="0"/>
              <a:t>or</a:t>
            </a:r>
            <a:r>
              <a:rPr lang="da-DK" sz="1600" dirty="0" smtClean="0"/>
              <a:t> </a:t>
            </a:r>
            <a:r>
              <a:rPr lang="da-DK" sz="1600" dirty="0" err="1" smtClean="0"/>
              <a:t>Inline</a:t>
            </a:r>
            <a:r>
              <a:rPr lang="da-DK" sz="1600" dirty="0" smtClean="0"/>
              <a:t> real time </a:t>
            </a:r>
            <a:r>
              <a:rPr lang="da-DK" sz="1600" dirty="0" err="1" smtClean="0"/>
              <a:t>or</a:t>
            </a:r>
            <a:r>
              <a:rPr lang="da-DK" sz="1600" dirty="0" smtClean="0"/>
              <a:t> </a:t>
            </a:r>
            <a:r>
              <a:rPr lang="da-DK" sz="1600" dirty="0" err="1" smtClean="0"/>
              <a:t>selection</a:t>
            </a:r>
            <a:r>
              <a:rPr lang="da-DK" sz="1600" dirty="0" smtClean="0"/>
              <a:t> of </a:t>
            </a:r>
            <a:r>
              <a:rPr lang="da-DK" sz="1600" dirty="0" err="1" smtClean="0"/>
              <a:t>premade</a:t>
            </a:r>
            <a:r>
              <a:rPr lang="da-DK" sz="1600" dirty="0" smtClean="0"/>
              <a:t> programs</a:t>
            </a:r>
            <a:br>
              <a:rPr lang="da-DK" sz="1600" dirty="0" smtClean="0"/>
            </a:b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CAD models </a:t>
            </a:r>
            <a:r>
              <a:rPr lang="da-DK" sz="1600" dirty="0" err="1" smtClean="0"/>
              <a:t>or</a:t>
            </a:r>
            <a:r>
              <a:rPr lang="da-DK" sz="1600" dirty="0" smtClean="0"/>
              <a:t> </a:t>
            </a:r>
            <a:r>
              <a:rPr lang="da-DK" sz="1600" dirty="0" err="1" smtClean="0"/>
              <a:t>workpieces</a:t>
            </a:r>
            <a:endParaRPr lang="da-DK" sz="16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 flipV="1">
            <a:off x="1371600" y="5715015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618E694-BB71-4150-B684-279457A2242F}" type="slidenum">
              <a:rPr lang="da-DK"/>
              <a:pPr/>
              <a:t>1</a:t>
            </a:fld>
            <a:endParaRPr lang="da-DK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74638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3200" dirty="0" err="1">
                <a:solidFill>
                  <a:schemeClr val="tx2"/>
                </a:solidFill>
              </a:rPr>
              <a:t>Inropa</a:t>
            </a:r>
            <a:r>
              <a:rPr lang="da-DK" sz="3200" baseline="30000" dirty="0" err="1">
                <a:solidFill>
                  <a:schemeClr val="tx2"/>
                </a:solidFill>
              </a:rPr>
              <a:t>TM</a:t>
            </a:r>
            <a:r>
              <a:rPr lang="da-DK" sz="3200" dirty="0">
                <a:solidFill>
                  <a:schemeClr val="tx2"/>
                </a:solidFill>
              </a:rPr>
              <a:t> </a:t>
            </a:r>
            <a:r>
              <a:rPr lang="da-DK" sz="3200" dirty="0" err="1" smtClean="0">
                <a:solidFill>
                  <a:schemeClr val="tx2"/>
                </a:solidFill>
              </a:rPr>
              <a:t>Idea</a:t>
            </a:r>
            <a:r>
              <a:rPr lang="da-DK" sz="3200" dirty="0" smtClean="0">
                <a:solidFill>
                  <a:schemeClr val="tx2"/>
                </a:solidFill>
              </a:rPr>
              <a:t> and vision</a:t>
            </a:r>
            <a:endParaRPr lang="da-DK" sz="3200" dirty="0">
              <a:solidFill>
                <a:schemeClr val="tx2"/>
              </a:solidFill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611188" y="2781300"/>
            <a:ext cx="7848600" cy="2446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b="1" dirty="0"/>
          </a:p>
          <a:p>
            <a:pPr>
              <a:spcBef>
                <a:spcPct val="50000"/>
              </a:spcBef>
            </a:pPr>
            <a:endParaRPr lang="da-DK" b="1" dirty="0"/>
          </a:p>
          <a:p>
            <a:pPr>
              <a:spcBef>
                <a:spcPct val="50000"/>
              </a:spcBef>
            </a:pPr>
            <a:endParaRPr lang="da-DK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da-DK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da-DK" dirty="0"/>
          </a:p>
          <a:p>
            <a:pPr>
              <a:spcBef>
                <a:spcPct val="50000"/>
              </a:spcBef>
              <a:buFontTx/>
              <a:buChar char="•"/>
            </a:pPr>
            <a:endParaRPr lang="da-D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1124-8DD2-440C-9568-18CF2554AB4A}" type="datetime3">
              <a:rPr lang="da-DK"/>
              <a:pPr/>
              <a:t>08.05.2008</a:t>
            </a:fld>
            <a:endParaRPr lang="da-DK"/>
          </a:p>
        </p:txBody>
      </p:sp>
      <p:sp>
        <p:nvSpPr>
          <p:cNvPr id="12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12320-7E79-41DF-9CE0-39FBECD1B87A}" type="slidenum">
              <a:rPr lang="da-DK"/>
              <a:pPr/>
              <a:t>11</a:t>
            </a:fld>
            <a:endParaRPr lang="da-DK"/>
          </a:p>
        </p:txBody>
      </p:sp>
      <p:pic>
        <p:nvPicPr>
          <p:cNvPr id="195596" name="Picture 1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276475"/>
            <a:ext cx="6048375" cy="2954338"/>
          </a:xfrm>
          <a:noFill/>
          <a:ln/>
        </p:spPr>
      </p:pic>
      <p:pic>
        <p:nvPicPr>
          <p:cNvPr id="195607" name="Picture 23" descr="JHM_MOLDOW_LOGO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851275" y="5229225"/>
            <a:ext cx="3019425" cy="711200"/>
          </a:xfrm>
          <a:noFill/>
          <a:ln/>
        </p:spPr>
      </p:pic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457200" y="274638"/>
            <a:ext cx="620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2600">
                <a:solidFill>
                  <a:schemeClr val="tx2"/>
                </a:solidFill>
              </a:rPr>
              <a:t>Case: Brandt Industrilakering, Denmark</a:t>
            </a:r>
            <a:endParaRPr lang="da-DK" sz="2600" baseline="30000">
              <a:solidFill>
                <a:schemeClr val="tx2"/>
              </a:solidFill>
            </a:endParaRPr>
          </a:p>
        </p:txBody>
      </p:sp>
      <p:pic>
        <p:nvPicPr>
          <p:cNvPr id="195600" name="Picture 16" descr="Inrop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60350"/>
            <a:ext cx="2171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601" name="Text Box 17"/>
          <p:cNvSpPr txBox="1">
            <a:spLocks noChangeArrowheads="1"/>
          </p:cNvSpPr>
          <p:nvPr/>
        </p:nvSpPr>
        <p:spPr bwMode="auto">
          <a:xfrm>
            <a:off x="2484438" y="1484313"/>
            <a:ext cx="60483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Application: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Fully automatic High Gloss painting of kitchen elements</a:t>
            </a:r>
          </a:p>
        </p:txBody>
      </p:sp>
      <p:sp>
        <p:nvSpPr>
          <p:cNvPr id="195602" name="Text Box 18"/>
          <p:cNvSpPr txBox="1">
            <a:spLocks noChangeArrowheads="1"/>
          </p:cNvSpPr>
          <p:nvPr/>
        </p:nvSpPr>
        <p:spPr bwMode="auto">
          <a:xfrm>
            <a:off x="250825" y="2492375"/>
            <a:ext cx="2232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Main Constractor: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JHM/Moldow</a:t>
            </a:r>
          </a:p>
        </p:txBody>
      </p:sp>
      <p:sp>
        <p:nvSpPr>
          <p:cNvPr id="195611" name="Text Box 27"/>
          <p:cNvSpPr txBox="1">
            <a:spLocks noChangeArrowheads="1"/>
          </p:cNvSpPr>
          <p:nvPr/>
        </p:nvSpPr>
        <p:spPr bwMode="auto">
          <a:xfrm>
            <a:off x="250825" y="3573463"/>
            <a:ext cx="22320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Robot type: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Fanuc P145</a:t>
            </a:r>
          </a:p>
        </p:txBody>
      </p:sp>
      <p:pic>
        <p:nvPicPr>
          <p:cNvPr id="195612" name="Picture 28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877050" y="5229225"/>
            <a:ext cx="1657350" cy="7318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A7D0-9407-4148-B02F-31747A5A7779}" type="datetime3">
              <a:rPr lang="da-DK"/>
              <a:pPr/>
              <a:t>08.05.2008</a:t>
            </a:fld>
            <a:endParaRPr lang="da-DK"/>
          </a:p>
        </p:txBody>
      </p:sp>
      <p:sp>
        <p:nvSpPr>
          <p:cNvPr id="9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12E4D-A944-475B-8B78-0626FC6CD5D1}" type="slidenum">
              <a:rPr lang="da-DK"/>
              <a:pPr/>
              <a:t>12</a:t>
            </a:fld>
            <a:endParaRPr lang="da-DK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457200" y="274638"/>
            <a:ext cx="620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2600">
                <a:solidFill>
                  <a:schemeClr val="tx2"/>
                </a:solidFill>
              </a:rPr>
              <a:t>Case: Brandt Industrilakering, Denmark</a:t>
            </a:r>
            <a:endParaRPr lang="da-DK" sz="2600" baseline="30000">
              <a:solidFill>
                <a:schemeClr val="tx2"/>
              </a:solidFill>
            </a:endParaRPr>
          </a:p>
        </p:txBody>
      </p:sp>
      <p:pic>
        <p:nvPicPr>
          <p:cNvPr id="204806" name="Picture 6" descr="Inrop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0"/>
            <a:ext cx="2171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266382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3D-scanning: </a:t>
            </a:r>
            <a:r>
              <a:rPr lang="en-US" b="1">
                <a:solidFill>
                  <a:schemeClr val="tx2"/>
                </a:solidFill>
              </a:rPr>
              <a:t>In-line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Operator place parts in random position on conveyor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The position and size of parts are scanned automatically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Robot programs are generated on-the-fly using Inropa software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204808" name="Picture 8" descr="DSC0002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205038"/>
            <a:ext cx="4824412" cy="3600450"/>
          </a:xfrm>
          <a:noFill/>
          <a:ln/>
        </p:spPr>
      </p:pic>
      <p:pic>
        <p:nvPicPr>
          <p:cNvPr id="204810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956550" y="2205038"/>
            <a:ext cx="685800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9769-109A-4D6F-8A14-0651EE537E69}" type="datetime3">
              <a:rPr lang="da-DK"/>
              <a:pPr/>
              <a:t>08.05.2008</a:t>
            </a:fld>
            <a:endParaRPr lang="da-DK"/>
          </a:p>
        </p:txBody>
      </p:sp>
      <p:sp>
        <p:nvSpPr>
          <p:cNvPr id="10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2C1F-9837-4CEE-AC02-185B1885875C}" type="slidenum">
              <a:rPr lang="da-DK"/>
              <a:pPr/>
              <a:t>13</a:t>
            </a:fld>
            <a:endParaRPr lang="da-DK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457200" y="274638"/>
            <a:ext cx="620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2600">
                <a:solidFill>
                  <a:schemeClr val="tx2"/>
                </a:solidFill>
              </a:rPr>
              <a:t>Case: Brandt Industrilakering, Denmark</a:t>
            </a:r>
            <a:endParaRPr lang="da-DK" sz="2600" baseline="30000">
              <a:solidFill>
                <a:schemeClr val="tx2"/>
              </a:solidFill>
            </a:endParaRPr>
          </a:p>
        </p:txBody>
      </p:sp>
      <p:pic>
        <p:nvPicPr>
          <p:cNvPr id="206853" name="Picture 5" descr="Inropa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60350"/>
            <a:ext cx="2171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843213" y="1557338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Fully automated robot programming Robotprogrammering</a:t>
            </a:r>
          </a:p>
        </p:txBody>
      </p:sp>
      <p:pic>
        <p:nvPicPr>
          <p:cNvPr id="206856" name="MOV00118.MPG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987675" y="2347913"/>
            <a:ext cx="4968875" cy="3960812"/>
          </a:xfrm>
          <a:ln/>
        </p:spPr>
      </p:pic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250825" y="2276475"/>
            <a:ext cx="259238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Produkt variance:</a:t>
            </a:r>
            <a:endParaRPr lang="en-US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One or more parts on conveyor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Sizes from: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100 x 600 mm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To: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300 x 2000 mm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i="1">
                <a:solidFill>
                  <a:schemeClr val="tx2"/>
                </a:solidFill>
              </a:rPr>
              <a:t>Simple parts but </a:t>
            </a:r>
            <a:br>
              <a:rPr lang="en-US" sz="1600" i="1">
                <a:solidFill>
                  <a:schemeClr val="tx2"/>
                </a:solidFill>
              </a:rPr>
            </a:br>
            <a:r>
              <a:rPr lang="en-US" sz="1600" i="1">
                <a:solidFill>
                  <a:schemeClr val="tx2"/>
                </a:solidFill>
              </a:rPr>
              <a:t>high gloss quality</a:t>
            </a:r>
          </a:p>
        </p:txBody>
      </p:sp>
      <p:pic>
        <p:nvPicPr>
          <p:cNvPr id="206859" name="Picture 11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7956550" y="2347913"/>
            <a:ext cx="685800" cy="3960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01" fill="hold"/>
                                        <p:tgtEl>
                                          <p:spTgt spid="206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68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6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5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0AAA7D0-9407-4148-B02F-31747A5A7779}" type="datetime3">
              <a:rPr lang="da-DK"/>
              <a:pPr/>
              <a:t>08.05.2008</a:t>
            </a:fld>
            <a:endParaRPr lang="da-DK"/>
          </a:p>
        </p:txBody>
      </p:sp>
      <p:sp>
        <p:nvSpPr>
          <p:cNvPr id="3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5612E4D-A944-475B-8B78-0626FC6CD5D1}" type="slidenum">
              <a:rPr lang="da-DK"/>
              <a:pPr/>
              <a:t>14</a:t>
            </a:fld>
            <a:endParaRPr lang="da-DK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274638"/>
            <a:ext cx="620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2600">
                <a:solidFill>
                  <a:schemeClr val="tx2"/>
                </a:solidFill>
              </a:rPr>
              <a:t>Case: Brandt Industrilakering, Denmark</a:t>
            </a:r>
            <a:endParaRPr lang="da-DK" sz="2600" baseline="30000">
              <a:solidFill>
                <a:schemeClr val="tx2"/>
              </a:solidFill>
            </a:endParaRPr>
          </a:p>
        </p:txBody>
      </p:sp>
      <p:pic>
        <p:nvPicPr>
          <p:cNvPr id="5" name="Picture 6" descr="Inrop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0"/>
            <a:ext cx="2171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266382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3D-scanning: </a:t>
            </a:r>
            <a:r>
              <a:rPr lang="en-US" b="1">
                <a:solidFill>
                  <a:schemeClr val="tx2"/>
                </a:solidFill>
              </a:rPr>
              <a:t>In-line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Operator place parts in random position on conveyor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The position and size of parts are scanned automatically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Robot programs are generated on-the-fly using Inropa software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7" name="Picture 8" descr="DSC0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2205038"/>
            <a:ext cx="4824412" cy="3600450"/>
          </a:xfrm>
          <a:prstGeom prst="rect">
            <a:avLst/>
          </a:prstGeom>
          <a:noFill/>
          <a:ln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550" y="2205038"/>
            <a:ext cx="685800" cy="36004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357586"/>
          </a:xfrm>
        </p:spPr>
        <p:txBody>
          <a:bodyPr/>
          <a:lstStyle/>
          <a:p>
            <a:pPr>
              <a:buNone/>
            </a:pPr>
            <a:endParaRPr lang="da-DK" dirty="0"/>
          </a:p>
        </p:txBody>
      </p:sp>
      <p:sp>
        <p:nvSpPr>
          <p:cNvPr id="4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3648EDDC-69C5-4A77-A2E6-9E2CE31E1800}" type="slidenum">
              <a:rPr lang="da-DK"/>
              <a:pPr/>
              <a:t>2</a:t>
            </a:fld>
            <a:endParaRPr lang="da-DK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571612"/>
            <a:ext cx="8229600" cy="3328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the robots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friendly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interface –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shopfloor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personnel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 of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Tool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Simulation of robot motions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Paint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Specifications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Easy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handling of Paint Jobs for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colours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74638"/>
            <a:ext cx="6275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3200">
                <a:solidFill>
                  <a:schemeClr val="tx2"/>
                </a:solidFill>
              </a:rPr>
              <a:t>Inropa</a:t>
            </a:r>
            <a:r>
              <a:rPr lang="da-DK" sz="3200" baseline="30000">
                <a:solidFill>
                  <a:schemeClr val="tx2"/>
                </a:solidFill>
              </a:rPr>
              <a:t>TM</a:t>
            </a:r>
            <a:r>
              <a:rPr lang="da-DK" sz="3200">
                <a:solidFill>
                  <a:schemeClr val="tx2"/>
                </a:solidFill>
              </a:rPr>
              <a:t> programming software</a:t>
            </a:r>
            <a:endParaRPr lang="da-DK" sz="36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214414" y="642918"/>
            <a:ext cx="7000924" cy="75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err="1" smtClean="0"/>
              <a:t>Use</a:t>
            </a:r>
            <a:r>
              <a:rPr lang="da-DK" sz="2000" b="1" dirty="0" smtClean="0"/>
              <a:t> of </a:t>
            </a:r>
            <a:r>
              <a:rPr lang="da-DK" sz="2000" b="1" dirty="0" err="1" smtClean="0"/>
              <a:t>paint</a:t>
            </a:r>
            <a:r>
              <a:rPr lang="da-DK" sz="2000" b="1" dirty="0" smtClean="0"/>
              <a:t> robots </a:t>
            </a:r>
            <a:r>
              <a:rPr lang="da-DK" sz="2000" b="1" dirty="0" err="1" smtClean="0"/>
              <a:t>among</a:t>
            </a:r>
            <a:r>
              <a:rPr lang="da-DK" sz="2000" b="1" dirty="0" smtClean="0"/>
              <a:t> </a:t>
            </a:r>
            <a:r>
              <a:rPr lang="da-DK" sz="2000" b="1" dirty="0" err="1" smtClean="0"/>
              <a:t>german</a:t>
            </a:r>
            <a:r>
              <a:rPr lang="da-DK" sz="2000" b="1" dirty="0" smtClean="0"/>
              <a:t> coating </a:t>
            </a:r>
            <a:r>
              <a:rPr lang="da-DK" sz="2000" b="1" dirty="0" err="1" smtClean="0"/>
              <a:t>subcontractors</a:t>
            </a:r>
            <a:endParaRPr lang="da-DK" sz="2000" b="1" dirty="0" smtClean="0"/>
          </a:p>
          <a:p>
            <a:endParaRPr lang="da-DK" sz="1600" b="1" dirty="0"/>
          </a:p>
          <a:p>
            <a:r>
              <a:rPr lang="da-DK" sz="1600" b="1" dirty="0" err="1" smtClean="0"/>
              <a:t>Study</a:t>
            </a:r>
            <a:r>
              <a:rPr lang="da-DK" sz="1600" b="1" dirty="0" smtClean="0"/>
              <a:t> 2006</a:t>
            </a:r>
          </a:p>
          <a:p>
            <a:endParaRPr lang="da-DK" sz="1600" dirty="0"/>
          </a:p>
          <a:p>
            <a:r>
              <a:rPr lang="da-DK" sz="1600" dirty="0" smtClean="0"/>
              <a:t>107 </a:t>
            </a:r>
            <a:r>
              <a:rPr lang="da-DK" sz="1600" dirty="0" err="1" smtClean="0"/>
              <a:t>subcontractors</a:t>
            </a:r>
            <a:r>
              <a:rPr lang="da-DK" sz="1600" dirty="0" smtClean="0"/>
              <a:t> </a:t>
            </a:r>
            <a:r>
              <a:rPr lang="da-DK" sz="1600" dirty="0" err="1" smtClean="0"/>
              <a:t>contacted</a:t>
            </a:r>
            <a:endParaRPr lang="da-DK" sz="1600" dirty="0" smtClean="0"/>
          </a:p>
          <a:p>
            <a:endParaRPr lang="da-DK" sz="1600" dirty="0"/>
          </a:p>
          <a:p>
            <a:r>
              <a:rPr lang="da-DK" sz="1600" dirty="0" smtClean="0"/>
              <a:t>73 </a:t>
            </a:r>
            <a:r>
              <a:rPr lang="da-DK" sz="1600" dirty="0" err="1" smtClean="0"/>
              <a:t>indicated</a:t>
            </a:r>
            <a:r>
              <a:rPr lang="da-DK" sz="1600" dirty="0" smtClean="0"/>
              <a:t> </a:t>
            </a:r>
            <a:r>
              <a:rPr lang="da-DK" sz="1600" dirty="0" err="1" smtClean="0"/>
              <a:t>serious</a:t>
            </a:r>
            <a:r>
              <a:rPr lang="da-DK" sz="1600" dirty="0" smtClean="0"/>
              <a:t> </a:t>
            </a:r>
            <a:r>
              <a:rPr lang="da-DK" sz="1600" dirty="0" err="1" smtClean="0"/>
              <a:t>interest</a:t>
            </a:r>
            <a:r>
              <a:rPr lang="da-DK" sz="1600" dirty="0" smtClean="0"/>
              <a:t> in </a:t>
            </a:r>
            <a:r>
              <a:rPr lang="da-DK" sz="1600" dirty="0" err="1" smtClean="0"/>
              <a:t>acquiring</a:t>
            </a:r>
            <a:r>
              <a:rPr lang="da-DK" sz="1600" dirty="0" smtClean="0"/>
              <a:t> </a:t>
            </a:r>
            <a:r>
              <a:rPr lang="da-DK" sz="1600" dirty="0" err="1" smtClean="0"/>
              <a:t>paint</a:t>
            </a:r>
            <a:r>
              <a:rPr lang="da-DK" sz="1600" dirty="0" smtClean="0"/>
              <a:t> robots</a:t>
            </a:r>
          </a:p>
          <a:p>
            <a:endParaRPr lang="da-DK" sz="1600" dirty="0"/>
          </a:p>
          <a:p>
            <a:r>
              <a:rPr lang="da-DK" sz="1600" dirty="0" smtClean="0"/>
              <a:t>21 had </a:t>
            </a:r>
            <a:r>
              <a:rPr lang="da-DK" sz="1600" dirty="0" err="1" smtClean="0"/>
              <a:t>or</a:t>
            </a:r>
            <a:r>
              <a:rPr lang="da-DK" sz="1600" dirty="0" smtClean="0"/>
              <a:t> had </a:t>
            </a:r>
            <a:r>
              <a:rPr lang="da-DK" sz="1600" dirty="0" err="1" smtClean="0"/>
              <a:t>had</a:t>
            </a:r>
            <a:r>
              <a:rPr lang="da-DK" sz="1600" dirty="0" smtClean="0"/>
              <a:t> Paint Robots</a:t>
            </a:r>
          </a:p>
          <a:p>
            <a:endParaRPr lang="da-DK" sz="1600" dirty="0"/>
          </a:p>
          <a:p>
            <a:r>
              <a:rPr lang="da-DK" sz="1600" dirty="0"/>
              <a:t>4</a:t>
            </a:r>
            <a:r>
              <a:rPr lang="da-DK" sz="1600" dirty="0" smtClean="0"/>
              <a:t> of the 21 had </a:t>
            </a:r>
            <a:r>
              <a:rPr lang="da-DK" sz="1600" dirty="0" err="1" smtClean="0"/>
              <a:t>abandoned</a:t>
            </a:r>
            <a:r>
              <a:rPr lang="da-DK" sz="1600" dirty="0" smtClean="0"/>
              <a:t> the robots </a:t>
            </a:r>
            <a:r>
              <a:rPr lang="da-DK" sz="1600" dirty="0" err="1" smtClean="0"/>
              <a:t>after</a:t>
            </a:r>
            <a:r>
              <a:rPr lang="da-DK" sz="1600" dirty="0" smtClean="0"/>
              <a:t> </a:t>
            </a:r>
            <a:r>
              <a:rPr lang="da-DK" sz="1600" dirty="0" err="1" smtClean="0"/>
              <a:t>shorter</a:t>
            </a:r>
            <a:r>
              <a:rPr lang="da-DK" sz="1600" dirty="0" smtClean="0"/>
              <a:t> </a:t>
            </a:r>
            <a:r>
              <a:rPr lang="da-DK" sz="1600" dirty="0" err="1" smtClean="0"/>
              <a:t>usage</a:t>
            </a:r>
            <a:endParaRPr lang="da-DK" sz="1600" dirty="0" smtClean="0"/>
          </a:p>
          <a:p>
            <a:endParaRPr lang="da-DK" sz="1600" b="1" dirty="0"/>
          </a:p>
          <a:p>
            <a:r>
              <a:rPr lang="da-DK" sz="1600" b="1" dirty="0" err="1" smtClean="0"/>
              <a:t>Conclusions</a:t>
            </a:r>
            <a:r>
              <a:rPr lang="da-DK" sz="1600" b="1" dirty="0" smtClean="0"/>
              <a:t>:</a:t>
            </a:r>
          </a:p>
          <a:p>
            <a:endParaRPr lang="da-DK" sz="1600" b="1" dirty="0"/>
          </a:p>
          <a:p>
            <a:r>
              <a:rPr lang="da-DK" sz="1600" dirty="0" smtClean="0"/>
              <a:t>The coating </a:t>
            </a:r>
            <a:r>
              <a:rPr lang="da-DK" sz="1600" dirty="0" err="1" smtClean="0"/>
              <a:t>industry</a:t>
            </a:r>
            <a:r>
              <a:rPr lang="da-DK" sz="1600" dirty="0" smtClean="0"/>
              <a:t> is </a:t>
            </a:r>
            <a:r>
              <a:rPr lang="da-DK" sz="1600" dirty="0" err="1" smtClean="0"/>
              <a:t>aware</a:t>
            </a:r>
            <a:r>
              <a:rPr lang="da-DK" sz="1600" dirty="0" smtClean="0"/>
              <a:t>, </a:t>
            </a:r>
            <a:r>
              <a:rPr lang="da-DK" sz="1600" dirty="0" err="1" smtClean="0"/>
              <a:t>that</a:t>
            </a:r>
            <a:r>
              <a:rPr lang="da-DK" sz="1600" dirty="0" smtClean="0"/>
              <a:t> is has to </a:t>
            </a:r>
            <a:r>
              <a:rPr lang="da-DK" sz="1600" dirty="0" err="1" smtClean="0"/>
              <a:t>invest</a:t>
            </a:r>
            <a:r>
              <a:rPr lang="da-DK" sz="1600" dirty="0" smtClean="0"/>
              <a:t> in </a:t>
            </a:r>
            <a:r>
              <a:rPr lang="da-DK" sz="1600" dirty="0" err="1" smtClean="0"/>
              <a:t>technology</a:t>
            </a:r>
            <a:r>
              <a:rPr lang="da-DK" sz="1600" dirty="0" smtClean="0"/>
              <a:t> in </a:t>
            </a:r>
            <a:r>
              <a:rPr lang="da-DK" sz="1600" dirty="0" err="1" smtClean="0"/>
              <a:t>order</a:t>
            </a:r>
            <a:r>
              <a:rPr lang="da-DK" sz="1600" dirty="0" smtClean="0"/>
              <a:t> to </a:t>
            </a:r>
            <a:r>
              <a:rPr lang="da-DK" sz="1600" dirty="0" err="1" smtClean="0"/>
              <a:t>stay</a:t>
            </a:r>
            <a:r>
              <a:rPr lang="da-DK" sz="1600" dirty="0" smtClean="0"/>
              <a:t> </a:t>
            </a:r>
            <a:r>
              <a:rPr lang="da-DK" sz="1600" dirty="0" err="1" smtClean="0"/>
              <a:t>efficient</a:t>
            </a:r>
            <a:r>
              <a:rPr lang="da-DK" sz="1600" dirty="0" smtClean="0"/>
              <a:t>.</a:t>
            </a:r>
          </a:p>
          <a:p>
            <a:endParaRPr lang="da-DK" sz="1600" dirty="0"/>
          </a:p>
          <a:p>
            <a:r>
              <a:rPr lang="da-DK" sz="1600" dirty="0" err="1" smtClean="0"/>
              <a:t>Investment</a:t>
            </a:r>
            <a:r>
              <a:rPr lang="da-DK" sz="1600" dirty="0" smtClean="0"/>
              <a:t> in robots is </a:t>
            </a:r>
            <a:r>
              <a:rPr lang="da-DK" sz="1600" dirty="0" err="1" smtClean="0"/>
              <a:t>often</a:t>
            </a:r>
            <a:r>
              <a:rPr lang="da-DK" sz="1600" dirty="0" smtClean="0"/>
              <a:t> </a:t>
            </a:r>
            <a:r>
              <a:rPr lang="da-DK" sz="1600" dirty="0" err="1" smtClean="0"/>
              <a:t>seen</a:t>
            </a:r>
            <a:r>
              <a:rPr lang="da-DK" sz="1600" dirty="0" smtClean="0"/>
              <a:t> in </a:t>
            </a:r>
            <a:r>
              <a:rPr lang="da-DK" sz="1600" dirty="0" err="1" smtClean="0"/>
              <a:t>connection</a:t>
            </a:r>
            <a:r>
              <a:rPr lang="da-DK" sz="1600" dirty="0" smtClean="0"/>
              <a:t> </a:t>
            </a:r>
            <a:r>
              <a:rPr lang="da-DK" sz="1600" dirty="0" err="1" smtClean="0"/>
              <a:t>with</a:t>
            </a:r>
            <a:r>
              <a:rPr lang="da-DK" sz="1600" dirty="0" smtClean="0"/>
              <a:t> new </a:t>
            </a:r>
            <a:r>
              <a:rPr lang="da-DK" sz="1600" dirty="0" err="1" smtClean="0"/>
              <a:t>orders</a:t>
            </a:r>
            <a:r>
              <a:rPr lang="da-DK" sz="1600" dirty="0" smtClean="0"/>
              <a:t>.</a:t>
            </a:r>
          </a:p>
          <a:p>
            <a:endParaRPr lang="da-DK" sz="1600" dirty="0"/>
          </a:p>
          <a:p>
            <a:r>
              <a:rPr lang="da-DK" sz="1600" dirty="0" err="1" smtClean="0"/>
              <a:t>Reasons</a:t>
            </a:r>
            <a:r>
              <a:rPr lang="da-DK" sz="1600" dirty="0" smtClean="0"/>
              <a:t> for </a:t>
            </a:r>
            <a:r>
              <a:rPr lang="da-DK" sz="1600" dirty="0" err="1" smtClean="0"/>
              <a:t>abandoning</a:t>
            </a:r>
            <a:r>
              <a:rPr lang="da-DK" sz="1600" dirty="0" smtClean="0"/>
              <a:t> robots </a:t>
            </a:r>
            <a:r>
              <a:rPr lang="da-DK" sz="1600" dirty="0" err="1" smtClean="0"/>
              <a:t>were</a:t>
            </a:r>
            <a:r>
              <a:rPr lang="da-DK" sz="1600" dirty="0" smtClean="0"/>
              <a:t> </a:t>
            </a:r>
            <a:r>
              <a:rPr lang="da-DK" sz="1600" dirty="0" err="1" smtClean="0"/>
              <a:t>linked</a:t>
            </a:r>
            <a:r>
              <a:rPr lang="da-DK" sz="1600" dirty="0" smtClean="0"/>
              <a:t> to </a:t>
            </a:r>
            <a:r>
              <a:rPr lang="da-DK" sz="1600" dirty="0" err="1" smtClean="0"/>
              <a:t>programming</a:t>
            </a:r>
            <a:r>
              <a:rPr lang="da-DK" sz="1600" dirty="0" smtClean="0"/>
              <a:t> problems</a:t>
            </a:r>
          </a:p>
          <a:p>
            <a:endParaRPr lang="da-DK" sz="1600" dirty="0"/>
          </a:p>
          <a:p>
            <a:r>
              <a:rPr lang="da-DK" sz="1600" dirty="0" smtClean="0"/>
              <a:t>The </a:t>
            </a:r>
            <a:r>
              <a:rPr lang="da-DK" sz="1600" dirty="0" err="1" smtClean="0"/>
              <a:t>running</a:t>
            </a:r>
            <a:r>
              <a:rPr lang="da-DK" sz="1600" dirty="0" smtClean="0"/>
              <a:t> of </a:t>
            </a:r>
            <a:r>
              <a:rPr lang="da-DK" sz="1600" dirty="0" err="1" smtClean="0"/>
              <a:t>paint</a:t>
            </a:r>
            <a:r>
              <a:rPr lang="da-DK" sz="1600" dirty="0" smtClean="0"/>
              <a:t> robots </a:t>
            </a:r>
            <a:r>
              <a:rPr lang="da-DK" sz="1600" dirty="0" err="1" smtClean="0"/>
              <a:t>demand</a:t>
            </a:r>
            <a:r>
              <a:rPr lang="da-DK" sz="1600" dirty="0" smtClean="0"/>
              <a:t> attention and new </a:t>
            </a:r>
            <a:r>
              <a:rPr lang="da-DK" sz="1600" dirty="0" err="1" smtClean="0"/>
              <a:t>ways</a:t>
            </a:r>
            <a:r>
              <a:rPr lang="da-DK" sz="1600" dirty="0" smtClean="0"/>
              <a:t> of </a:t>
            </a:r>
            <a:r>
              <a:rPr lang="da-DK" sz="1600" dirty="0" err="1" smtClean="0"/>
              <a:t>thinking</a:t>
            </a:r>
            <a:endParaRPr lang="da-DK" sz="1600" dirty="0" smtClean="0"/>
          </a:p>
          <a:p>
            <a:endParaRPr lang="da-DK" sz="1600" b="1" dirty="0"/>
          </a:p>
          <a:p>
            <a:endParaRPr lang="da-DK" sz="1600" b="1" dirty="0" smtClean="0"/>
          </a:p>
          <a:p>
            <a:endParaRPr lang="da-DK" sz="1600" b="1" dirty="0"/>
          </a:p>
          <a:p>
            <a:endParaRPr lang="da-DK" sz="1600" b="1" dirty="0" smtClean="0"/>
          </a:p>
          <a:p>
            <a:endParaRPr lang="da-DK" sz="1600" b="1" dirty="0"/>
          </a:p>
          <a:p>
            <a:endParaRPr lang="da-DK" sz="1600" b="1" dirty="0" smtClean="0"/>
          </a:p>
          <a:p>
            <a:endParaRPr lang="da-DK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28596" y="214290"/>
            <a:ext cx="835824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da-DK" sz="3600" baseline="30000" dirty="0">
              <a:solidFill>
                <a:schemeClr val="tx2"/>
              </a:solidFill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785786" y="164305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571612"/>
            <a:ext cx="8229600" cy="45688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434" y="1724012"/>
            <a:ext cx="8229600" cy="45688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876412"/>
            <a:ext cx="8677276" cy="456882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80996" y="366690"/>
            <a:ext cx="835824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3600" dirty="0" err="1">
                <a:solidFill>
                  <a:schemeClr val="tx2"/>
                </a:solidFill>
              </a:rPr>
              <a:t>Product</a:t>
            </a:r>
            <a:r>
              <a:rPr lang="da-DK" sz="3600" dirty="0">
                <a:solidFill>
                  <a:schemeClr val="tx2"/>
                </a:solidFill>
              </a:rPr>
              <a:t> </a:t>
            </a:r>
            <a:r>
              <a:rPr lang="da-DK" sz="3600" dirty="0" err="1">
                <a:solidFill>
                  <a:schemeClr val="tx2"/>
                </a:solidFill>
              </a:rPr>
              <a:t>Feasibility</a:t>
            </a:r>
            <a:endParaRPr lang="da-DK" sz="3600" baseline="30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creen shot Scania 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368"/>
            <a:ext cx="9144000" cy="5529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creen shot Scania 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368"/>
            <a:ext cx="9144000" cy="55292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creen shot Scania 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4368"/>
            <a:ext cx="9144000" cy="55292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D2080E0-347B-4211-816B-7C34AC6956D7}" type="slidenum">
              <a:rPr lang="da-DK"/>
              <a:pPr/>
              <a:t>8</a:t>
            </a:fld>
            <a:endParaRPr lang="da-DK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74638"/>
            <a:ext cx="6202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a-DK" sz="3600">
                <a:solidFill>
                  <a:schemeClr val="tx2"/>
                </a:solidFill>
              </a:rPr>
              <a:t>RobTeach</a:t>
            </a:r>
            <a:endParaRPr lang="da-DK" sz="3600" baseline="30000">
              <a:solidFill>
                <a:schemeClr val="tx2"/>
              </a:solidFill>
            </a:endParaRPr>
          </a:p>
        </p:txBody>
      </p:sp>
      <p:pic>
        <p:nvPicPr>
          <p:cNvPr id="4" name="Picture 3" descr="Inrop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60350"/>
            <a:ext cx="21717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2368550"/>
            <a:ext cx="4038600" cy="2989263"/>
          </a:xfrm>
          <a:prstGeom prst="rect">
            <a:avLst/>
          </a:prstGeom>
          <a:noFill/>
          <a:ln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5650" y="5373688"/>
            <a:ext cx="78486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Painting motions are programmed by Virtual paint gun and physical part.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2"/>
                </a:solidFill>
              </a:rPr>
              <a:t>Used for easy teaching of painting motions in medium to large lot sizes.</a:t>
            </a:r>
          </a:p>
        </p:txBody>
      </p:sp>
      <p:pic>
        <p:nvPicPr>
          <p:cNvPr id="7" name="Picture 6" descr="PICT01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2347913"/>
            <a:ext cx="4038600" cy="3028950"/>
          </a:xfrm>
          <a:prstGeom prst="rect">
            <a:avLst/>
          </a:prstGeom>
          <a:noFill/>
          <a:ln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1700213"/>
            <a:ext cx="4146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a-DK" b="1">
                <a:solidFill>
                  <a:schemeClr val="tx2"/>
                </a:solidFill>
              </a:rPr>
              <a:t>Robot programming method: </a:t>
            </a:r>
            <a:r>
              <a:rPr lang="en-US">
                <a:solidFill>
                  <a:schemeClr val="tx2"/>
                </a:solidFill>
              </a:rPr>
              <a:t>Off-line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5720" y="1500174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/>
              <a:t>Alert</a:t>
            </a:r>
          </a:p>
          <a:p>
            <a:r>
              <a:rPr lang="en-US" dirty="0" smtClean="0"/>
              <a:t>An Alert is very similar to a Rule Definition, except that it triggers an alert, which is evaluated to be true.</a:t>
            </a:r>
          </a:p>
          <a:p>
            <a:r>
              <a:rPr lang="en-US" dirty="0" smtClean="0"/>
              <a:t>This can e.g. be used to assure that certain areas of a part model do indeed contain certain elements.</a:t>
            </a:r>
          </a:p>
          <a:p>
            <a:r>
              <a:rPr lang="da-DK" b="1" dirty="0" err="1" smtClean="0"/>
              <a:t>Rule</a:t>
            </a:r>
            <a:endParaRPr lang="da-DK" b="1" dirty="0" smtClean="0"/>
          </a:p>
          <a:p>
            <a:r>
              <a:rPr lang="en-US" dirty="0" smtClean="0"/>
              <a:t>A Rule is the heart of the system and what it is all based on. A rule is a vision based approach to</a:t>
            </a:r>
          </a:p>
          <a:p>
            <a:r>
              <a:rPr lang="en-US" dirty="0" smtClean="0"/>
              <a:t>locate a certain feature in an image window.</a:t>
            </a:r>
          </a:p>
          <a:p>
            <a:r>
              <a:rPr lang="en-US" dirty="0" smtClean="0"/>
              <a:t>The following features are supported:</a:t>
            </a:r>
          </a:p>
          <a:p>
            <a:r>
              <a:rPr lang="da-DK" dirty="0" smtClean="0"/>
              <a:t>• Width</a:t>
            </a:r>
          </a:p>
          <a:p>
            <a:r>
              <a:rPr lang="da-DK" dirty="0" smtClean="0"/>
              <a:t>• </a:t>
            </a:r>
            <a:r>
              <a:rPr lang="da-DK" dirty="0" err="1" smtClean="0"/>
              <a:t>Height</a:t>
            </a:r>
            <a:endParaRPr lang="da-DK" dirty="0" smtClean="0"/>
          </a:p>
          <a:p>
            <a:r>
              <a:rPr lang="da-DK" dirty="0" smtClean="0"/>
              <a:t>• </a:t>
            </a:r>
            <a:r>
              <a:rPr lang="da-DK" dirty="0" err="1" smtClean="0"/>
              <a:t>Intensity</a:t>
            </a:r>
            <a:endParaRPr lang="da-DK" dirty="0" smtClean="0"/>
          </a:p>
          <a:p>
            <a:r>
              <a:rPr lang="da-DK" dirty="0" smtClean="0"/>
              <a:t>• </a:t>
            </a:r>
            <a:r>
              <a:rPr lang="da-DK" dirty="0" err="1" smtClean="0"/>
              <a:t>Colour</a:t>
            </a:r>
            <a:endParaRPr lang="da-DK" dirty="0" smtClean="0"/>
          </a:p>
          <a:p>
            <a:r>
              <a:rPr lang="da-DK" dirty="0" smtClean="0"/>
              <a:t>• </a:t>
            </a:r>
            <a:r>
              <a:rPr lang="da-DK" dirty="0" err="1" smtClean="0"/>
              <a:t>Shape</a:t>
            </a:r>
            <a:r>
              <a:rPr lang="da-DK" dirty="0" smtClean="0"/>
              <a:t> – </a:t>
            </a:r>
            <a:r>
              <a:rPr lang="da-DK" dirty="0" err="1" smtClean="0"/>
              <a:t>Circle</a:t>
            </a:r>
            <a:endParaRPr lang="da-DK" dirty="0" smtClean="0"/>
          </a:p>
          <a:p>
            <a:r>
              <a:rPr lang="en-US" dirty="0" smtClean="0"/>
              <a:t>Each feature is described in detail in the next section.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571472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/>
              <a:t>Inropa</a:t>
            </a:r>
            <a:r>
              <a:rPr lang="da-DK" b="1" dirty="0" smtClean="0"/>
              <a:t> </a:t>
            </a:r>
            <a:r>
              <a:rPr lang="da-DK" b="1" dirty="0" err="1" smtClean="0"/>
              <a:t>Ivision</a:t>
            </a:r>
            <a:r>
              <a:rPr lang="da-DK" b="1" dirty="0" smtClean="0"/>
              <a:t> system for parts </a:t>
            </a:r>
            <a:r>
              <a:rPr lang="da-DK" b="1" dirty="0" err="1" smtClean="0"/>
              <a:t>recognition</a:t>
            </a:r>
            <a:endParaRPr lang="da-DK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432</Words>
  <Application>Microsoft Office PowerPoint</Application>
  <PresentationFormat>Skærmshow (4:3)</PresentationFormat>
  <Paragraphs>101</Paragraphs>
  <Slides>14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Programming of paint robots should be automatic  Programming of Paint Robots should not stop the work of the robot   Consequenses:  Off line or Inline real time or selection of premade programs  CAD models or workpieces</vt:lpstr>
      <vt:lpstr>  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</vt:vector>
  </TitlesOfParts>
  <Company>Inropa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of paint robots should be automatic  Programming of Paint Robots should not stop the work of the robot   Consequenses:  Off line or Inline real time   </dc:title>
  <dc:creator>Flemming Lau Jørgensen</dc:creator>
  <cp:lastModifiedBy>Flemming Lau Jørgensen</cp:lastModifiedBy>
  <cp:revision>16</cp:revision>
  <dcterms:created xsi:type="dcterms:W3CDTF">2008-05-06T10:12:51Z</dcterms:created>
  <dcterms:modified xsi:type="dcterms:W3CDTF">2008-05-08T08:02:04Z</dcterms:modified>
</cp:coreProperties>
</file>